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68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F8001A8-404F-4BE3-8C92-6E26EAA32AF6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6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90612C68-22A5-4AF2-898E-48A1C5205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8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C14C-38B2-4E64-BAED-008301783DBE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0E8-920E-44E3-8F31-7A57811F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13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C14C-38B2-4E64-BAED-008301783DBE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0E8-920E-44E3-8F31-7A57811F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472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C14C-38B2-4E64-BAED-008301783DBE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0E8-920E-44E3-8F31-7A57811F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1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C14C-38B2-4E64-BAED-008301783DBE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0E8-920E-44E3-8F31-7A57811F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537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C14C-38B2-4E64-BAED-008301783DBE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0E8-920E-44E3-8F31-7A57811F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22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C14C-38B2-4E64-BAED-008301783DBE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0E8-920E-44E3-8F31-7A57811F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967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C14C-38B2-4E64-BAED-008301783DBE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0E8-920E-44E3-8F31-7A57811F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17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C14C-38B2-4E64-BAED-008301783DBE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0E8-920E-44E3-8F31-7A57811F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50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C14C-38B2-4E64-BAED-008301783DBE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0E8-920E-44E3-8F31-7A57811F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04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C14C-38B2-4E64-BAED-008301783DBE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0E8-920E-44E3-8F31-7A57811F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0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C14C-38B2-4E64-BAED-008301783DBE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0E8-920E-44E3-8F31-7A57811F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78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DC14C-38B2-4E64-BAED-008301783DBE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E40E8-920E-44E3-8F31-7A57811F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1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dgruen@tcnj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32956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</a:t>
            </a:r>
            <a:r>
              <a:rPr lang="en-US" sz="8000" dirty="0" smtClean="0">
                <a:solidFill>
                  <a:schemeClr val="accent1"/>
                </a:solidFill>
                <a:latin typeface="Forte" pitchFamily="66" charset="0"/>
              </a:rPr>
              <a:t>Writer’s Place Strategies</a:t>
            </a:r>
            <a:endParaRPr lang="en-US" sz="8000" dirty="0">
              <a:solidFill>
                <a:schemeClr val="accent1"/>
              </a:solidFill>
              <a:latin typeface="Forte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Comic Sans MS" pitchFamily="66" charset="0"/>
              </a:rPr>
              <a:t>For In-class Peer Review Sessions</a:t>
            </a:r>
            <a:endParaRPr lang="en-US" sz="4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dgruen\AppData\Local\Microsoft\Windows\Temporary Internet Files\Content.IE5\26C03LAZ\MP90043956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199" y="5105400"/>
            <a:ext cx="205446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gruen\AppData\Local\Microsoft\Windows\Temporary Internet Files\Content.IE5\26C03LAZ\MP90040196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14400"/>
            <a:ext cx="1283835" cy="192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0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Structuring Peer Review Activity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Know what specific outcome you want peer review to achieve.</a:t>
            </a:r>
          </a:p>
          <a:p>
            <a:r>
              <a:rPr lang="en-US" dirty="0" smtClean="0"/>
              <a:t>Focus the activity on that specific outcome.</a:t>
            </a:r>
          </a:p>
          <a:p>
            <a:r>
              <a:rPr lang="en-US" dirty="0" smtClean="0"/>
              <a:t>Explain the specific goal and tasks to students.</a:t>
            </a:r>
          </a:p>
          <a:p>
            <a:r>
              <a:rPr lang="en-US" dirty="0" smtClean="0"/>
              <a:t>Create a clear set of steps for students to follow.</a:t>
            </a:r>
          </a:p>
          <a:p>
            <a:r>
              <a:rPr lang="en-US" dirty="0" smtClean="0"/>
              <a:t>Set </a:t>
            </a:r>
            <a:r>
              <a:rPr lang="en-US" dirty="0" smtClean="0"/>
              <a:t>a </a:t>
            </a:r>
            <a:r>
              <a:rPr lang="en-US" dirty="0" smtClean="0"/>
              <a:t>brisk but reasonable pace for completion (i.e. </a:t>
            </a:r>
            <a:r>
              <a:rPr lang="en-US" dirty="0" smtClean="0"/>
              <a:t>don’t </a:t>
            </a:r>
            <a:r>
              <a:rPr lang="en-US" dirty="0" smtClean="0"/>
              <a:t>give </a:t>
            </a:r>
            <a:r>
              <a:rPr lang="en-US" dirty="0" smtClean="0"/>
              <a:t>TOO </a:t>
            </a:r>
            <a:r>
              <a:rPr lang="en-US" dirty="0" smtClean="0"/>
              <a:t>much time).</a:t>
            </a:r>
          </a:p>
          <a:p>
            <a:r>
              <a:rPr lang="en-US" dirty="0" smtClean="0"/>
              <a:t>Include opportunity for all pairs/groups to report to whole class.  Record observations on board.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01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9900"/>
                </a:solidFill>
                <a:latin typeface="Comic Sans MS" pitchFamily="66" charset="0"/>
              </a:rPr>
              <a:t>Finally….</a:t>
            </a:r>
            <a:endParaRPr lang="en-US" dirty="0">
              <a:solidFill>
                <a:srgbClr val="FF99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Doing in-class  peer review sessions at least twice in a semester helps students practice skills they have begun to learn while adding a new challenge each time. </a:t>
            </a:r>
          </a:p>
          <a:p>
            <a:r>
              <a:rPr lang="en-US" dirty="0" smtClean="0"/>
              <a:t>Expect that students may not be completely successful the first time or even the  second time.  And trust they’ll get better with practice.</a:t>
            </a:r>
          </a:p>
          <a:p>
            <a:r>
              <a:rPr lang="en-US" dirty="0" smtClean="0"/>
              <a:t>Feel free to invite Tutoring Center &amp; Writer’s Place Students Writing And Talking Team (SWATT) to your class. </a:t>
            </a:r>
          </a:p>
        </p:txBody>
      </p:sp>
    </p:spTree>
    <p:extLst>
      <p:ext uri="{BB962C8B-B14F-4D97-AF65-F5344CB8AC3E}">
        <p14:creationId xmlns:p14="http://schemas.microsoft.com/office/powerpoint/2010/main" val="205439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 fontScale="90000"/>
          </a:bodyPr>
          <a:lstStyle/>
          <a:p>
            <a:r>
              <a:rPr lang="en-US" sz="4000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n-US" sz="4000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n-US" sz="4000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I hope you enjoy incorporating peer review workshops in your class.  Thank you for attending today!</a:t>
            </a:r>
            <a:br>
              <a:rPr lang="en-US" sz="4000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</a:br>
            <a:endParaRPr lang="en-US" sz="4000" i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Diane Gruenberg</a:t>
            </a:r>
          </a:p>
          <a:p>
            <a:pPr marL="0" indent="0" algn="ctr">
              <a:buNone/>
            </a:pPr>
            <a:r>
              <a:rPr lang="en-US" dirty="0" smtClean="0"/>
              <a:t>Tutoring Center &amp; Writer’s Place</a:t>
            </a:r>
          </a:p>
          <a:p>
            <a:pPr marL="0" indent="0" algn="ctr">
              <a:buNone/>
            </a:pPr>
            <a:r>
              <a:rPr lang="en-US" dirty="0" smtClean="0"/>
              <a:t>101 Roscoe West Hall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dgruen@tcnj.edu</a:t>
            </a:r>
            <a:r>
              <a:rPr lang="en-US" dirty="0" smtClean="0"/>
              <a:t>		609-771-3000</a:t>
            </a:r>
          </a:p>
          <a:p>
            <a:endParaRPr lang="en-US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R:\\Tutoring\OUTREACH\FirstYearSem Faculty  Workshop\Peer Review Strategies for in-</a:t>
            </a:r>
            <a:r>
              <a:rPr lang="en-US" sz="2400" dirty="0" err="1" smtClean="0"/>
              <a:t>class_FSP</a:t>
            </a:r>
            <a:r>
              <a:rPr lang="en-US" sz="2400" dirty="0" smtClean="0"/>
              <a:t> </a:t>
            </a:r>
            <a:r>
              <a:rPr lang="en-US" sz="2400" dirty="0" err="1" smtClean="0"/>
              <a:t>workshop_May</a:t>
            </a:r>
            <a:r>
              <a:rPr lang="en-US" sz="2400" dirty="0" smtClean="0"/>
              <a:t> 10, 2012.pptx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828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i="1" dirty="0" smtClean="0">
                <a:solidFill>
                  <a:srgbClr val="C00000"/>
                </a:solidFill>
                <a:latin typeface="Comic Sans MS" pitchFamily="66" charset="0"/>
              </a:rPr>
              <a:t>Concerns professors have about </a:t>
            </a:r>
            <a:br>
              <a:rPr lang="en-US" sz="4000" i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en-US" sz="4000" i="1" dirty="0" smtClean="0">
                <a:solidFill>
                  <a:srgbClr val="C00000"/>
                </a:solidFill>
                <a:latin typeface="Comic Sans MS" pitchFamily="66" charset="0"/>
              </a:rPr>
              <a:t>in-class peer review</a:t>
            </a:r>
            <a:endParaRPr lang="en-US" sz="4000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Students don’t stay on-task and groups become chat-sessions.</a:t>
            </a:r>
          </a:p>
          <a:p>
            <a:r>
              <a:rPr lang="en-US" dirty="0" smtClean="0">
                <a:latin typeface="Comic Sans MS" pitchFamily="66" charset="0"/>
              </a:rPr>
              <a:t>Students don’t know how to give useful criticism.</a:t>
            </a:r>
          </a:p>
          <a:p>
            <a:r>
              <a:rPr lang="en-US" dirty="0" smtClean="0">
                <a:latin typeface="Comic Sans MS" pitchFamily="66" charset="0"/>
              </a:rPr>
              <a:t>Student-to-student feedback can lead to plagiarism.</a:t>
            </a:r>
          </a:p>
          <a:p>
            <a:r>
              <a:rPr lang="en-US" dirty="0" smtClean="0">
                <a:latin typeface="Comic Sans MS" pitchFamily="66" charset="0"/>
              </a:rPr>
              <a:t>Peer review sessions are time-consuming.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58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chemeClr val="accent1"/>
                </a:solidFill>
                <a:latin typeface="Comic Sans MS" pitchFamily="66" charset="0"/>
              </a:rPr>
              <a:t>Peer feedback literature says…</a:t>
            </a:r>
            <a:endParaRPr lang="en-US" i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Peer review helps writers grapple with new writing demands by providing an audience that </a:t>
            </a:r>
            <a:r>
              <a:rPr lang="en-US" sz="4000" dirty="0" smtClean="0">
                <a:solidFill>
                  <a:srgbClr val="0070C0"/>
                </a:solidFill>
              </a:rPr>
              <a:t>“comments and questions as the writing self sets down ideas, and helps the writer specify and connect ideas.”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sz="1300" dirty="0" smtClean="0"/>
              <a:t>Meyer, E.  and Louise Z. Smith. </a:t>
            </a:r>
            <a:r>
              <a:rPr lang="en-US" sz="1300" i="1" dirty="0" smtClean="0"/>
              <a:t>The Practical Tutor</a:t>
            </a:r>
            <a:r>
              <a:rPr lang="en-US" sz="1200" i="1" dirty="0" smtClean="0"/>
              <a:t>.</a:t>
            </a:r>
          </a:p>
          <a:p>
            <a:pPr marL="0" indent="0">
              <a:buNone/>
            </a:pPr>
            <a:r>
              <a:rPr lang="en-US" sz="4000" dirty="0" smtClean="0"/>
              <a:t>     			and……</a:t>
            </a:r>
          </a:p>
        </p:txBody>
      </p:sp>
    </p:spTree>
    <p:extLst>
      <p:ext uri="{BB962C8B-B14F-4D97-AF65-F5344CB8AC3E}">
        <p14:creationId xmlns:p14="http://schemas.microsoft.com/office/powerpoint/2010/main" val="37533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The literature also says….</a:t>
            </a:r>
            <a:endParaRPr lang="en-US" i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Peer review feedback  “allows writers to </a:t>
            </a:r>
            <a:r>
              <a:rPr lang="en-US" sz="4000" dirty="0" smtClean="0">
                <a:solidFill>
                  <a:srgbClr val="0070C0"/>
                </a:solidFill>
              </a:rPr>
              <a:t>bounce their ideas off an audience</a:t>
            </a:r>
            <a:r>
              <a:rPr lang="en-US" sz="4000" dirty="0" smtClean="0"/>
              <a:t>, which requires them to </a:t>
            </a:r>
            <a:r>
              <a:rPr lang="en-US" sz="4000" dirty="0" smtClean="0">
                <a:solidFill>
                  <a:srgbClr val="0070C0"/>
                </a:solidFill>
              </a:rPr>
              <a:t>practice rhetorical skills </a:t>
            </a:r>
            <a:r>
              <a:rPr lang="en-US" sz="4000" dirty="0" smtClean="0"/>
              <a:t>as they adjust the ideas to the audience, and </a:t>
            </a:r>
            <a:r>
              <a:rPr lang="en-US" sz="4000" dirty="0" smtClean="0">
                <a:solidFill>
                  <a:srgbClr val="0070C0"/>
                </a:solidFill>
              </a:rPr>
              <a:t>develop the analytical and critical skills that are essential to drafting and revising</a:t>
            </a:r>
            <a:r>
              <a:rPr lang="en-US" sz="4000" dirty="0" smtClean="0"/>
              <a:t>.”  </a:t>
            </a:r>
          </a:p>
          <a:p>
            <a:pPr marL="0" indent="0">
              <a:buNone/>
            </a:pPr>
            <a:r>
              <a:rPr lang="en-US" sz="1400" dirty="0" err="1" smtClean="0"/>
              <a:t>McAndrew</a:t>
            </a:r>
            <a:r>
              <a:rPr lang="en-US" sz="1400" dirty="0" smtClean="0"/>
              <a:t>, D. A. and T. J. </a:t>
            </a:r>
            <a:r>
              <a:rPr lang="en-US" sz="1400" dirty="0" err="1" smtClean="0"/>
              <a:t>Reigstad</a:t>
            </a:r>
            <a:r>
              <a:rPr lang="en-US" sz="1400" dirty="0" smtClean="0"/>
              <a:t>.  </a:t>
            </a:r>
            <a:r>
              <a:rPr lang="en-US" sz="1400" i="1" dirty="0" smtClean="0"/>
              <a:t>Tutoring Writing:  A practical Guide for Conferences.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84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i="1" dirty="0" smtClean="0">
                <a:solidFill>
                  <a:srgbClr val="00B050"/>
                </a:solidFill>
                <a:latin typeface="Comic Sans MS" pitchFamily="66" charset="0"/>
              </a:rPr>
              <a:t>Writer’s Place Strategies</a:t>
            </a:r>
            <a:endParaRPr lang="en-US" sz="4800" i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itchFamily="66" charset="0"/>
              </a:rPr>
              <a:t>  Read aloud</a:t>
            </a:r>
          </a:p>
          <a:p>
            <a:endParaRPr lang="en-US" sz="60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6000" dirty="0" smtClean="0">
                <a:latin typeface="Comic Sans MS" pitchFamily="66" charset="0"/>
              </a:rPr>
              <a:t>Notice &amp; Reflect</a:t>
            </a:r>
          </a:p>
          <a:p>
            <a:pPr algn="ctr"/>
            <a:endParaRPr lang="en-US" sz="60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sz="6000" dirty="0" smtClean="0">
                <a:latin typeface="Comic Sans MS" pitchFamily="66" charset="0"/>
              </a:rPr>
              <a:t>	Ask Questions</a:t>
            </a:r>
          </a:p>
          <a:p>
            <a:endParaRPr lang="en-US" dirty="0"/>
          </a:p>
        </p:txBody>
      </p:sp>
      <p:pic>
        <p:nvPicPr>
          <p:cNvPr id="2050" name="Picture 2" descr="C:\Users\dgruen\AppData\Local\Microsoft\Windows\Temporary Internet Files\Content.IE5\2WB2CGW0\MC90010471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71600"/>
            <a:ext cx="1555635" cy="1385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dgruen\AppData\Local\Microsoft\Windows\Temporary Internet Files\Content.IE5\M4SUNVLS\MC90007875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062" y="2895601"/>
            <a:ext cx="1020567" cy="111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dgruen\AppData\Local\Microsoft\Windows\Temporary Internet Files\Content.IE5\2WB2CGW0\MC90036387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377" y="4800601"/>
            <a:ext cx="1547781" cy="1142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dgruen\AppData\Local\Microsoft\Windows\Temporary Internet Files\Content.IE5\26C03LAZ\MC90003447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2895602"/>
            <a:ext cx="685800" cy="1119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613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	</a:t>
            </a:r>
            <a:r>
              <a:rPr lang="en-US" i="1" dirty="0" smtClean="0">
                <a:solidFill>
                  <a:srgbClr val="C00000"/>
                </a:solidFill>
                <a:latin typeface="Comic Sans MS" pitchFamily="66" charset="0"/>
              </a:rPr>
              <a:t>Read aloud</a:t>
            </a:r>
            <a:br>
              <a:rPr lang="en-US" i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en-US" i="1" dirty="0" smtClean="0">
                <a:solidFill>
                  <a:srgbClr val="C00000"/>
                </a:solidFill>
                <a:latin typeface="Comic Sans MS" pitchFamily="66" charset="0"/>
              </a:rPr>
              <a:t>	</a:t>
            </a:r>
            <a:r>
              <a:rPr lang="en-US" sz="3600" dirty="0" smtClean="0">
                <a:latin typeface="Comic Sans MS" pitchFamily="66" charset="0"/>
              </a:rPr>
              <a:t>in pairs or small groups:</a:t>
            </a:r>
            <a:br>
              <a:rPr lang="en-US" sz="3600" dirty="0" smtClean="0">
                <a:latin typeface="Comic Sans MS" pitchFamily="66" charset="0"/>
              </a:rPr>
            </a:br>
            <a:endParaRPr lang="en-US" sz="3600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Comic Sans MS" pitchFamily="66" charset="0"/>
              </a:rPr>
              <a:t>Student writer reads while partner(s) listen and read along  OR  partner reads while writer listens.</a:t>
            </a:r>
          </a:p>
          <a:p>
            <a:r>
              <a:rPr lang="en-US" sz="2800" dirty="0" smtClean="0">
                <a:latin typeface="Comic Sans MS" pitchFamily="66" charset="0"/>
              </a:rPr>
              <a:t>Writer and partner(s) note in margins “things to come back to” but don’t interrupt reading paragraph or page.</a:t>
            </a:r>
          </a:p>
          <a:p>
            <a:r>
              <a:rPr lang="en-US" sz="2600" i="1" dirty="0" smtClean="0">
                <a:latin typeface="Comic Sans MS" pitchFamily="66" charset="0"/>
              </a:rPr>
              <a:t>RATIONALE</a:t>
            </a:r>
            <a:r>
              <a:rPr lang="en-US" sz="2600" dirty="0" smtClean="0">
                <a:latin typeface="Comic Sans MS" pitchFamily="66" charset="0"/>
              </a:rPr>
              <a:t>:  Hearing the text lets students see what they’ve </a:t>
            </a:r>
            <a:r>
              <a:rPr lang="en-US" sz="2600" i="1" dirty="0" smtClean="0">
                <a:solidFill>
                  <a:srgbClr val="C00000"/>
                </a:solidFill>
                <a:latin typeface="Comic Sans MS" pitchFamily="66" charset="0"/>
              </a:rPr>
              <a:t>actually written</a:t>
            </a:r>
            <a:r>
              <a:rPr lang="en-US" sz="2600" dirty="0" smtClean="0">
                <a:latin typeface="Comic Sans MS" pitchFamily="66" charset="0"/>
              </a:rPr>
              <a:t>, which is can be different from what they </a:t>
            </a:r>
            <a:r>
              <a:rPr lang="en-US" sz="2600" i="1" dirty="0" smtClean="0">
                <a:solidFill>
                  <a:srgbClr val="C00000"/>
                </a:solidFill>
                <a:latin typeface="Comic Sans MS" pitchFamily="66" charset="0"/>
              </a:rPr>
              <a:t>think they’ve written</a:t>
            </a:r>
            <a:r>
              <a:rPr lang="en-US" sz="2600" dirty="0" smtClean="0">
                <a:latin typeface="Comic Sans MS" pitchFamily="66" charset="0"/>
              </a:rPr>
              <a:t>.  A stumble when reading aloud usually signals a problem that should be discussed.</a:t>
            </a:r>
            <a:endParaRPr lang="en-US" sz="2600" dirty="0">
              <a:latin typeface="Comic Sans MS" pitchFamily="66" charset="0"/>
            </a:endParaRPr>
          </a:p>
        </p:txBody>
      </p:sp>
      <p:pic>
        <p:nvPicPr>
          <p:cNvPr id="4" name="Picture 2" descr="C:\Users\dgruen\AppData\Local\Microsoft\Windows\Temporary Internet Files\Content.IE5\2WB2CGW0\MC90010471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52400"/>
            <a:ext cx="955756" cy="851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00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70C0"/>
                </a:solidFill>
                <a:latin typeface="Comic Sans MS" pitchFamily="66" charset="0"/>
              </a:rPr>
              <a:t>	</a:t>
            </a:r>
            <a:r>
              <a:rPr lang="en-US" i="1" dirty="0" smtClean="0">
                <a:solidFill>
                  <a:srgbClr val="7030A0"/>
                </a:solidFill>
                <a:latin typeface="Comic Sans MS" pitchFamily="66" charset="0"/>
              </a:rPr>
              <a:t>Notice…</a:t>
            </a:r>
            <a:endParaRPr lang="en-US" i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“Noticing” is a way of reading that </a:t>
            </a:r>
          </a:p>
          <a:p>
            <a:r>
              <a:rPr lang="en-US" dirty="0" smtClean="0"/>
              <a:t>focuses on SPECIFIC characteristics of text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names qualities VERIFIABLE in text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does NOT INTERPRET and does NOT JUDGE text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 descr="C:\Users\dgruen\AppData\Local\Microsoft\Windows\Temporary Internet Files\Content.IE5\26C03LAZ\MC90003447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"/>
            <a:ext cx="847074" cy="104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353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70C0"/>
                </a:solidFill>
                <a:latin typeface="Comic Sans MS" pitchFamily="66" charset="0"/>
              </a:rPr>
              <a:t>… and Reflect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Reflect your observations as a reader:</a:t>
            </a:r>
          </a:p>
          <a:p>
            <a:r>
              <a:rPr lang="en-US" dirty="0" smtClean="0"/>
              <a:t>“Your draft is interesting, especially the point about….”</a:t>
            </a:r>
          </a:p>
          <a:p>
            <a:r>
              <a:rPr lang="en-US" dirty="0" smtClean="0"/>
              <a:t>“This point seems particularly convincing, and I wonder if you could develop it more fully…”</a:t>
            </a:r>
          </a:p>
          <a:p>
            <a:r>
              <a:rPr lang="en-US" dirty="0" smtClean="0"/>
              <a:t>“As a reader, I’d like to know more about…..”</a:t>
            </a:r>
          </a:p>
          <a:p>
            <a:r>
              <a:rPr lang="en-US" dirty="0" smtClean="0"/>
              <a:t>“I’m confused here…..”</a:t>
            </a:r>
          </a:p>
          <a:p>
            <a:r>
              <a:rPr lang="en-US" dirty="0" smtClean="0"/>
              <a:t>“I don’t follow how you got from here to there….”</a:t>
            </a:r>
          </a:p>
          <a:p>
            <a:endParaRPr lang="en-US" dirty="0"/>
          </a:p>
        </p:txBody>
      </p:sp>
      <p:pic>
        <p:nvPicPr>
          <p:cNvPr id="4" name="Picture 3" descr="C:\Users\dgruen\AppData\Local\Microsoft\Windows\Temporary Internet Files\Content.IE5\M4SUNVLS\MC90007875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43239"/>
            <a:ext cx="932794" cy="824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720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0201"/>
            <a:ext cx="8229600" cy="841162"/>
          </a:xfrm>
        </p:spPr>
        <p:txBody>
          <a:bodyPr/>
          <a:lstStyle/>
          <a:p>
            <a:r>
              <a:rPr lang="en-US" i="1" dirty="0" smtClean="0">
                <a:solidFill>
                  <a:srgbClr val="00B050"/>
                </a:solidFill>
                <a:latin typeface="Comic Sans MS" pitchFamily="66" charset="0"/>
              </a:rPr>
              <a:t>Ask questions  </a:t>
            </a:r>
            <a:endParaRPr lang="en-US" i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2923"/>
            <a:ext cx="8610600" cy="5622677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r>
              <a:rPr lang="en-US" sz="4900" dirty="0" smtClean="0"/>
              <a:t>How is this quotation/paraphrase related to the point of this paragraph?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4900" dirty="0" smtClean="0"/>
              <a:t>In a sentence or two, what  is your thesis/ claim/position? </a:t>
            </a:r>
          </a:p>
          <a:p>
            <a:r>
              <a:rPr lang="en-US" sz="4900" dirty="0" smtClean="0"/>
              <a:t>Where in this paragraph is the sentence that expresses your thesis /claim/position?</a:t>
            </a:r>
          </a:p>
          <a:p>
            <a:r>
              <a:rPr lang="en-US" sz="4900" dirty="0" smtClean="0"/>
              <a:t>Where is evidence that supports  this point?</a:t>
            </a:r>
          </a:p>
          <a:p>
            <a:r>
              <a:rPr lang="en-US" sz="4900" dirty="0" smtClean="0"/>
              <a:t>Can you point to where you consider a counter argument? </a:t>
            </a:r>
          </a:p>
          <a:p>
            <a:r>
              <a:rPr lang="en-US" sz="4900" dirty="0" smtClean="0"/>
              <a:t>Where have you addressed each criterion of the assignment? </a:t>
            </a:r>
          </a:p>
          <a:p>
            <a:r>
              <a:rPr lang="en-US" sz="4900" dirty="0" smtClean="0"/>
              <a:t>If we were chatting over coffee, what would you want me to know about connections between your thesis and conclusion?</a:t>
            </a:r>
          </a:p>
          <a:p>
            <a:r>
              <a:rPr lang="en-US" sz="4900" dirty="0" smtClean="0"/>
              <a:t>What do you mean by this sentence/paragraph?</a:t>
            </a:r>
          </a:p>
        </p:txBody>
      </p:sp>
      <p:pic>
        <p:nvPicPr>
          <p:cNvPr id="3074" name="Picture 2" descr="C:\Users\dgruen\AppData\Local\Microsoft\Windows\Temporary Internet Files\Content.IE5\2WB2CGW0\MC90036387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70029"/>
            <a:ext cx="1371600" cy="1012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82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3198</TotalTime>
  <Words>614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      Writer’s Place Strategies</vt:lpstr>
      <vt:lpstr>Concerns professors have about  in-class peer review</vt:lpstr>
      <vt:lpstr>Peer feedback literature says…</vt:lpstr>
      <vt:lpstr>The literature also says….</vt:lpstr>
      <vt:lpstr>Writer’s Place Strategies</vt:lpstr>
      <vt:lpstr> Read aloud  in pairs or small groups: </vt:lpstr>
      <vt:lpstr> Notice…</vt:lpstr>
      <vt:lpstr>… and Reflect   </vt:lpstr>
      <vt:lpstr>Ask questions  </vt:lpstr>
      <vt:lpstr>Structuring Peer Review Activity</vt:lpstr>
      <vt:lpstr>Finally….</vt:lpstr>
      <vt:lpstr> I hope you enjoy incorporating peer review workshops in your class.  Thank you for attending today! </vt:lpstr>
    </vt:vector>
  </TitlesOfParts>
  <Company>TCNJ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College of New Jersey</dc:creator>
  <cp:lastModifiedBy>The College of New Jersey</cp:lastModifiedBy>
  <cp:revision>30</cp:revision>
  <cp:lastPrinted>2012-05-09T18:18:26Z</cp:lastPrinted>
  <dcterms:created xsi:type="dcterms:W3CDTF">2012-05-07T15:35:58Z</dcterms:created>
  <dcterms:modified xsi:type="dcterms:W3CDTF">2012-05-09T20:54:28Z</dcterms:modified>
</cp:coreProperties>
</file>